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  <p:sldId id="257" r:id="rId4"/>
    <p:sldId id="263" r:id="rId5"/>
    <p:sldId id="258" r:id="rId6"/>
    <p:sldId id="260" r:id="rId7"/>
    <p:sldId id="259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6" r:id="rId25"/>
    <p:sldId id="279" r:id="rId26"/>
    <p:sldId id="281" r:id="rId27"/>
    <p:sldId id="28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867-BFF9-47B0-AE62-5C84E2C4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way to write the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1985-E1EA-4366-9415-977192BB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54" y="1752601"/>
            <a:ext cx="5316245" cy="4525963"/>
          </a:xfrm>
        </p:spPr>
        <p:txBody>
          <a:bodyPr/>
          <a:lstStyle/>
          <a:p>
            <a:r>
              <a:rPr lang="en-US" dirty="0"/>
              <a:t>We can use the logical “or” operator.</a:t>
            </a:r>
          </a:p>
          <a:p>
            <a:r>
              <a:rPr lang="en-US" dirty="0"/>
              <a:t>Therefore, the if condition is true even though we entered weight greater than 10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53568774-87C2-4589-B6D8-BB195BDE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20" y="2544144"/>
            <a:ext cx="6172200" cy="1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6543-CD6E-4424-80F2-80182B75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Shorthand notations for conditionals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CDD-1683-4A09-BE56-F4DAD9D8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495"/>
            <a:ext cx="10972800" cy="207942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if, </a:t>
            </a:r>
            <a:r>
              <a:rPr lang="en-US" sz="2400" dirty="0" err="1"/>
              <a:t>elif</a:t>
            </a:r>
            <a:r>
              <a:rPr lang="en-US" sz="2400" dirty="0"/>
              <a:t>, else conditional statements written on the previous page can be rewritten in the following shorthand notation.</a:t>
            </a:r>
          </a:p>
          <a:p>
            <a:r>
              <a:rPr lang="en-US" sz="2400" dirty="0"/>
              <a:t>Also called as </a:t>
            </a:r>
            <a:r>
              <a:rPr lang="en-US" sz="2400" b="1" i="1" dirty="0"/>
              <a:t>Ternary operators </a:t>
            </a:r>
            <a:r>
              <a:rPr lang="en-US" sz="2400" dirty="0"/>
              <a:t>or </a:t>
            </a:r>
            <a:r>
              <a:rPr lang="en-US" sz="2400" b="1" i="1" dirty="0"/>
              <a:t>conditional expressions</a:t>
            </a:r>
          </a:p>
          <a:p>
            <a:r>
              <a:rPr lang="en-US" sz="2400" dirty="0"/>
              <a:t>The main advantage of using the Ternary operator is that all the logic is written as a single line of code. </a:t>
            </a:r>
          </a:p>
          <a:p>
            <a:pPr lvl="1"/>
            <a:r>
              <a:rPr lang="en-US" sz="2000" dirty="0"/>
              <a:t>Better code manageability, maintainability and readability (though it is subjective) </a:t>
            </a:r>
            <a:endParaRPr lang="en-IN" sz="20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86157C08-C49F-4541-9EA2-C6C71B72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64006"/>
            <a:ext cx="12128261" cy="13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79E9-B118-4E23-87B3-6A7B108E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624" y="199748"/>
            <a:ext cx="10972800" cy="744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Nested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A1D1-6A89-4202-BDA7-029F3614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655" y="972104"/>
            <a:ext cx="4986689" cy="5088213"/>
          </a:xfrm>
        </p:spPr>
        <p:txBody>
          <a:bodyPr>
            <a:normAutofit/>
          </a:bodyPr>
          <a:lstStyle/>
          <a:p>
            <a:r>
              <a:rPr lang="en-US" sz="2400" dirty="0"/>
              <a:t>The code in lines 27-44 demonstrates the use of nested conditional statements.</a:t>
            </a:r>
          </a:p>
          <a:p>
            <a:r>
              <a:rPr lang="en-US" sz="2400" dirty="0"/>
              <a:t>If……Else conditional statements can be embedded inside if…</a:t>
            </a:r>
            <a:r>
              <a:rPr lang="en-US" sz="2400" dirty="0" err="1"/>
              <a:t>elif</a:t>
            </a:r>
            <a:r>
              <a:rPr lang="en-US" sz="2400" dirty="0"/>
              <a:t>…else statements.</a:t>
            </a:r>
          </a:p>
          <a:p>
            <a:r>
              <a:rPr lang="en-US" sz="2400" dirty="0"/>
              <a:t>The code can be further enhanced by using “Ternary operators”</a:t>
            </a:r>
            <a:endParaRPr lang="en-IN" sz="24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D677D5CC-ABA7-42C9-86D5-B954470A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0" y="1578770"/>
            <a:ext cx="6893005" cy="43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4AB-8F31-435A-BD7F-FA8F639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B62-CF9F-4AAD-A7D1-F8DCF968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conditional statements shown in the previous slide can be represented by using the “Ternary operators”</a:t>
            </a:r>
          </a:p>
          <a:p>
            <a:r>
              <a:rPr lang="en-US" dirty="0"/>
              <a:t>Enhance the code shown in the previous slide and demonstrate the use of “Ternary operator”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70E7-5890-443C-B623-CF58F800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1</a:t>
            </a:r>
            <a:endParaRPr lang="en-IN" b="1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413FAEDA-2276-4248-88F0-C74EC0D2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959" y="2212135"/>
            <a:ext cx="11938082" cy="24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1731-06DA-4B74-9D99-527B2280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0AEA1-CAF7-44C2-ABA3-008BD0B2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FFE42-6860-49CC-B275-D53FBB4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Why do we need a loop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Let us suppose that we want to repeat something for couple of times.</a:t>
            </a:r>
          </a:p>
          <a:p>
            <a:pPr lvl="1"/>
            <a:r>
              <a:rPr lang="en-US" dirty="0"/>
              <a:t>In plain English</a:t>
            </a:r>
          </a:p>
          <a:p>
            <a:pPr lvl="2"/>
            <a:r>
              <a:rPr lang="en-US" dirty="0"/>
              <a:t>While using loops we are telling the computer </a:t>
            </a:r>
            <a:r>
              <a:rPr lang="en-US" b="1" i="1" u="sng" dirty="0"/>
              <a:t>to keep doing something</a:t>
            </a:r>
            <a:r>
              <a:rPr lang="en-US" dirty="0"/>
              <a:t> until </a:t>
            </a:r>
            <a:r>
              <a:rPr lang="en-US" b="1" i="1" u="sng" dirty="0"/>
              <a:t>some conditions are not met</a:t>
            </a:r>
            <a:r>
              <a:rPr lang="en-US" dirty="0"/>
              <a:t>.</a:t>
            </a:r>
          </a:p>
          <a:p>
            <a:r>
              <a:rPr lang="en-US" dirty="0"/>
              <a:t>A loop is used to</a:t>
            </a:r>
            <a:r>
              <a:rPr lang="en-US" b="1" i="1" u="sng" dirty="0"/>
              <a:t> iterate </a:t>
            </a:r>
            <a:r>
              <a:rPr lang="en-US" dirty="0"/>
              <a:t>over a </a:t>
            </a:r>
            <a:r>
              <a:rPr lang="en-US" b="1" i="1" u="sng" dirty="0"/>
              <a:t>sequence</a:t>
            </a:r>
          </a:p>
          <a:p>
            <a:pPr lvl="1"/>
            <a:r>
              <a:rPr lang="en-US" dirty="0"/>
              <a:t>A list, a dictionary, a set, a tuple or a string</a:t>
            </a:r>
          </a:p>
          <a:p>
            <a:r>
              <a:rPr lang="en-US" dirty="0"/>
              <a:t>We can execute a set of statements once for each item in the sequence.</a:t>
            </a:r>
          </a:p>
          <a:p>
            <a:pPr marL="914377" lvl="2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31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2CB0-FC0C-4A25-8FE8-15307D9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7" y="208719"/>
            <a:ext cx="10972800" cy="637054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2A422-A8BA-48D3-87B8-7F150941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985392"/>
            <a:ext cx="9745735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303D-60F5-421A-8A39-8542C95F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3658"/>
            <a:ext cx="10972800" cy="633665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E624-93B0-4A5E-BDD5-097A24E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73" y="2025079"/>
            <a:ext cx="4685691" cy="453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4096-B3A9-4F8A-B0E9-DAB491A2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77" y="1302242"/>
            <a:ext cx="4049415" cy="45670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70FFB3-6F50-4655-A665-E6FEAFECFC2A}"/>
              </a:ext>
            </a:extLst>
          </p:cNvPr>
          <p:cNvSpPr txBox="1">
            <a:spLocks/>
          </p:cNvSpPr>
          <p:nvPr/>
        </p:nvSpPr>
        <p:spPr>
          <a:xfrm>
            <a:off x="762000" y="1375855"/>
            <a:ext cx="3983944" cy="535241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77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 Loop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349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2767-C1B1-4A85-85CE-C15916DC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2DAA-79D0-4991-83A5-9A1860E4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4" y="1669409"/>
            <a:ext cx="6617516" cy="4609155"/>
          </a:xfrm>
        </p:spPr>
        <p:txBody>
          <a:bodyPr/>
          <a:lstStyle/>
          <a:p>
            <a:r>
              <a:rPr lang="en-US" sz="2400" dirty="0"/>
              <a:t>Less like a for loop in programming languages like C, C++ but </a:t>
            </a:r>
          </a:p>
          <a:p>
            <a:pPr lvl="1"/>
            <a:r>
              <a:rPr lang="en-US" sz="2000" dirty="0"/>
              <a:t>More like an </a:t>
            </a:r>
            <a:r>
              <a:rPr lang="en-US" sz="2000" b="1" i="1" dirty="0"/>
              <a:t>iterator method </a:t>
            </a:r>
            <a:r>
              <a:rPr lang="en-US" sz="2000" dirty="0"/>
              <a:t>found in other Object Oriented Programming languages.</a:t>
            </a:r>
          </a:p>
          <a:p>
            <a:r>
              <a:rPr lang="en-IN" sz="2400" dirty="0"/>
              <a:t>The for loop in python does not require an indexing variable beforehand.</a:t>
            </a:r>
          </a:p>
          <a:p>
            <a:r>
              <a:rPr lang="en-IN" sz="2400" dirty="0"/>
              <a:t>As shown in the example we are iterating over a list containing boxes.</a:t>
            </a:r>
          </a:p>
          <a:p>
            <a:pPr lvl="1"/>
            <a:r>
              <a:rPr lang="en-IN" sz="2000" dirty="0"/>
              <a:t>No indexing variable is required like other languages e.g. for(int </a:t>
            </a:r>
            <a:r>
              <a:rPr lang="en-IN" sz="2000" dirty="0" err="1"/>
              <a:t>i</a:t>
            </a:r>
            <a:r>
              <a:rPr lang="en-IN" sz="2000" dirty="0"/>
              <a:t> =0; </a:t>
            </a:r>
            <a:r>
              <a:rPr lang="en-IN" sz="2000" dirty="0" err="1"/>
              <a:t>i</a:t>
            </a:r>
            <a:r>
              <a:rPr lang="en-IN" sz="2000" dirty="0"/>
              <a:t> &lt;= 10; </a:t>
            </a:r>
            <a:r>
              <a:rPr lang="en-IN" sz="2000" dirty="0" err="1"/>
              <a:t>i</a:t>
            </a:r>
            <a:r>
              <a:rPr lang="en-IN" sz="2000" dirty="0"/>
              <a:t>++ ){}</a:t>
            </a:r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D76DF437-6AA2-4C06-BF78-118DC9FD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017" y="1752601"/>
            <a:ext cx="3953933" cy="36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918D6-46CE-4258-900E-C5DE33A1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Day 2 second hour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8DD6C-F9FE-4D53-BDAF-102C4E04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719" y="1344228"/>
            <a:ext cx="98468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Conditional statements</a:t>
            </a:r>
          </a:p>
          <a:p>
            <a:pPr lvl="1"/>
            <a:r>
              <a:rPr lang="en-US" dirty="0"/>
              <a:t>Use of Boolean operators</a:t>
            </a:r>
          </a:p>
          <a:p>
            <a:pPr lvl="1"/>
            <a:r>
              <a:rPr lang="en-US" dirty="0"/>
              <a:t>Shorthand notations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pPr lvl="2"/>
            <a:r>
              <a:rPr lang="en-US" dirty="0"/>
              <a:t>Ternary operators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Useful statements</a:t>
            </a:r>
          </a:p>
          <a:p>
            <a:pPr lvl="2"/>
            <a:r>
              <a:rPr lang="en-US" dirty="0"/>
              <a:t>Break, continue, pass</a:t>
            </a:r>
          </a:p>
          <a:p>
            <a:r>
              <a:rPr lang="en-US" dirty="0"/>
              <a:t>Program development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05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71E9-B34F-4105-B8EC-47CBC91E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9375"/>
            <a:ext cx="10972800" cy="789365"/>
          </a:xfrm>
        </p:spPr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276-06B4-4F8A-A5EF-8D19E660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291906"/>
            <a:ext cx="6087611" cy="4607354"/>
          </a:xfrm>
        </p:spPr>
        <p:txBody>
          <a:bodyPr>
            <a:normAutofit/>
          </a:bodyPr>
          <a:lstStyle/>
          <a:p>
            <a:r>
              <a:rPr lang="en-US" sz="2400" dirty="0"/>
              <a:t>While loop can be used to execute a set of statements as long as a conditional statement is true.</a:t>
            </a:r>
          </a:p>
          <a:p>
            <a:r>
              <a:rPr lang="en-US" sz="2400" dirty="0"/>
              <a:t>The while loop requires relevant variables to be ready.</a:t>
            </a:r>
          </a:p>
          <a:p>
            <a:r>
              <a:rPr lang="en-US" sz="2400" dirty="0"/>
              <a:t>In the code shown we need a count variable </a:t>
            </a:r>
          </a:p>
          <a:p>
            <a:pPr lvl="1"/>
            <a:r>
              <a:rPr lang="en-US" sz="2000" dirty="0"/>
              <a:t>The variable is initialized before the loop</a:t>
            </a:r>
          </a:p>
          <a:p>
            <a:pPr lvl="1"/>
            <a:r>
              <a:rPr lang="en-US" sz="2000" dirty="0"/>
              <a:t>The conditional statement is used to check if the count variable’s value is less than the size if the list i.e. </a:t>
            </a:r>
            <a:r>
              <a:rPr lang="en-US" sz="2000" dirty="0" err="1"/>
              <a:t>len</a:t>
            </a:r>
            <a:r>
              <a:rPr lang="en-US" sz="2000" dirty="0"/>
              <a:t>(Boxes)</a:t>
            </a:r>
          </a:p>
          <a:p>
            <a:pPr lvl="1"/>
            <a:r>
              <a:rPr lang="en-US" sz="2000" dirty="0"/>
              <a:t>The count variable is incremented in each iteration</a:t>
            </a:r>
            <a:endParaRPr lang="en-IN" sz="2000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13B1637-F39D-4BD5-871B-EB4561B8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0405" y="1373296"/>
            <a:ext cx="4030960" cy="37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6616-1938-431B-9112-D3DE9EB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0180-9D3C-4734-8B1B-664D3B3A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4271394" cy="4525963"/>
          </a:xfrm>
        </p:spPr>
        <p:txBody>
          <a:bodyPr>
            <a:normAutofit/>
          </a:bodyPr>
          <a:lstStyle/>
          <a:p>
            <a:r>
              <a:rPr lang="en-US" sz="2600" dirty="0"/>
              <a:t>Range</a:t>
            </a:r>
          </a:p>
          <a:p>
            <a:pPr lvl="1"/>
            <a:r>
              <a:rPr lang="en-US" sz="2200" dirty="0"/>
              <a:t>To loop through a code specified number of time we can use the range function.</a:t>
            </a:r>
          </a:p>
          <a:p>
            <a:pPr lvl="1"/>
            <a:r>
              <a:rPr lang="en-US" sz="2200" dirty="0"/>
              <a:t>Range function returns a sequence of numbers, starting from 0 by default and increments by 1.</a:t>
            </a:r>
          </a:p>
          <a:p>
            <a:pPr lvl="1"/>
            <a:r>
              <a:rPr lang="en-US" sz="2200" dirty="0"/>
              <a:t>However it is possible to specify a starting index and increment sequence</a:t>
            </a:r>
          </a:p>
          <a:p>
            <a:endParaRPr lang="en-US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661D6845-411F-4E87-8D40-07DF5644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175" y="2338235"/>
            <a:ext cx="5161198" cy="3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CA6A-4571-45A2-867C-DD87BDCF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1E02-DF18-4EB7-A527-A9D7D09F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2602"/>
            <a:ext cx="10537971" cy="2097946"/>
          </a:xfrm>
        </p:spPr>
        <p:txBody>
          <a:bodyPr/>
          <a:lstStyle/>
          <a:p>
            <a:r>
              <a:rPr lang="en-US" dirty="0"/>
              <a:t>For loops cannot be empty, but if for some reason we have a for loop with no content,</a:t>
            </a:r>
          </a:p>
          <a:p>
            <a:r>
              <a:rPr lang="en-US" dirty="0"/>
              <a:t>We can use the pass statement to avoid getting an error</a:t>
            </a: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61EEBAE-CF06-48D9-A634-8C511A69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9020" y="4033111"/>
            <a:ext cx="3933959" cy="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38-D42B-4D0D-9317-03CE7373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useful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E938-97E0-4A0C-A1FD-D97F9DBD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11259424" cy="1921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Break</a:t>
            </a:r>
          </a:p>
          <a:p>
            <a:pPr lvl="1"/>
            <a:r>
              <a:rPr lang="en-US" dirty="0"/>
              <a:t>The break statement is used to stop the loop even if conditional statement is true</a:t>
            </a:r>
          </a:p>
          <a:p>
            <a:r>
              <a:rPr lang="en-US" dirty="0"/>
              <a:t>Continue</a:t>
            </a:r>
          </a:p>
          <a:p>
            <a:pPr lvl="1"/>
            <a:r>
              <a:rPr lang="en-US" dirty="0"/>
              <a:t>The continue statement is used to stop the current iteration of the loop and continue with the next one</a:t>
            </a:r>
          </a:p>
          <a:p>
            <a:r>
              <a:rPr lang="en-US" dirty="0"/>
              <a:t>Else</a:t>
            </a:r>
          </a:p>
          <a:p>
            <a:pPr lvl="1"/>
            <a:r>
              <a:rPr lang="en-US" dirty="0"/>
              <a:t>Specifies a block of code that is executed when the loop is finished, else statement will not work in presence of a break statement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B768AC3E-B4A2-40ED-96F0-0EF02BD9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002" y="3674378"/>
            <a:ext cx="3013046" cy="2021174"/>
          </a:xfrm>
          <a:prstGeom prst="rect">
            <a:avLst/>
          </a:prstGeom>
        </p:spPr>
      </p:pic>
      <p:pic>
        <p:nvPicPr>
          <p:cNvPr id="5" name="Picture Placeholder 5" descr="Window">
            <a:extLst>
              <a:ext uri="{FF2B5EF4-FFF2-40B4-BE49-F238E27FC236}">
                <a16:creationId xmlns:a16="http://schemas.microsoft.com/office/drawing/2014/main" id="{5881DBE4-701B-4C80-ACCA-CA2FB5FE8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7209" y="3644730"/>
            <a:ext cx="3157581" cy="1774071"/>
          </a:xfrm>
          <a:prstGeom prst="rect">
            <a:avLst/>
          </a:prstGeom>
        </p:spPr>
      </p:pic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EE8B7911-5408-4E49-AC25-4650588D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5951" y="3684840"/>
            <a:ext cx="2984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F47F4-09E9-4BF9-9C57-C373D784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01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36C4-AA20-425F-8398-99D35DBE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the Boxes: Program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67A41-A329-44E5-891C-C7745F4E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want to design a program that can be used for sorting the boxes.</a:t>
            </a:r>
          </a:p>
          <a:p>
            <a:r>
              <a:rPr lang="en-US" dirty="0"/>
              <a:t>System design and requirements</a:t>
            </a:r>
          </a:p>
          <a:p>
            <a:pPr lvl="1"/>
            <a:r>
              <a:rPr lang="en-US" dirty="0"/>
              <a:t>We require a data structure for holding all the boxes.</a:t>
            </a:r>
          </a:p>
          <a:p>
            <a:pPr lvl="1"/>
            <a:r>
              <a:rPr lang="en-US" dirty="0"/>
              <a:t>We require a mechanism to iterate over the list of boxes</a:t>
            </a:r>
          </a:p>
          <a:p>
            <a:pPr lvl="2"/>
            <a:r>
              <a:rPr lang="en-US" dirty="0"/>
              <a:t>In the iteration mechanism we can define the conditional statements.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94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718-25D3-4B96-91D4-DA9C5486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29" y="878889"/>
            <a:ext cx="3188563" cy="54153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structure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797F0A6C-7B27-4BDE-8E67-3EB0A131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78769"/>
            <a:ext cx="2194745" cy="4873625"/>
          </a:xfrm>
          <a:prstGeom prst="rect">
            <a:avLst/>
          </a:prstGeom>
        </p:spPr>
      </p:pic>
      <p:pic>
        <p:nvPicPr>
          <p:cNvPr id="5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68CB7B71-BE2A-46DB-8C12-73E0B852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3589" y="3089681"/>
            <a:ext cx="4595019" cy="2256010"/>
          </a:xfrm>
          <a:prstGeom prst="rect">
            <a:avLst/>
          </a:prstGeom>
        </p:spPr>
      </p:pic>
      <p:pic>
        <p:nvPicPr>
          <p:cNvPr id="6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F0CEECE6-FE87-40DB-8AC2-A09CCA323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7452" y="1944210"/>
            <a:ext cx="3473746" cy="39523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03F1BF-52CE-450D-ADE8-4AF29025C0AC}"/>
              </a:ext>
            </a:extLst>
          </p:cNvPr>
          <p:cNvSpPr txBox="1">
            <a:spLocks/>
          </p:cNvSpPr>
          <p:nvPr/>
        </p:nvSpPr>
        <p:spPr>
          <a:xfrm>
            <a:off x="2737528" y="2548142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1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A27D7-D30E-4CD5-8FD7-F79C16D5538D}"/>
              </a:ext>
            </a:extLst>
          </p:cNvPr>
          <p:cNvSpPr txBox="1">
            <a:spLocks/>
          </p:cNvSpPr>
          <p:nvPr/>
        </p:nvSpPr>
        <p:spPr>
          <a:xfrm>
            <a:off x="7870301" y="114965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2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6BE530-9521-4A90-9953-39BB3BDDC301}"/>
              </a:ext>
            </a:extLst>
          </p:cNvPr>
          <p:cNvSpPr txBox="1">
            <a:spLocks/>
          </p:cNvSpPr>
          <p:nvPr/>
        </p:nvSpPr>
        <p:spPr>
          <a:xfrm>
            <a:off x="4045505" y="23673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Approach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7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B3995-BFE1-4318-9179-BDE1619E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661" y="151831"/>
            <a:ext cx="5209713" cy="67505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2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B1766-0EBC-4A89-AF58-6996BB11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6881"/>
            <a:ext cx="6004264" cy="5156669"/>
          </a:xfrm>
        </p:spPr>
        <p:txBody>
          <a:bodyPr>
            <a:normAutofit/>
          </a:bodyPr>
          <a:lstStyle/>
          <a:p>
            <a:r>
              <a:rPr lang="en-US" sz="2000" dirty="0"/>
              <a:t>In this approach we use a special light weight data structure </a:t>
            </a:r>
            <a:r>
              <a:rPr lang="en-US" sz="2000" dirty="0" err="1"/>
              <a:t>namedtuple</a:t>
            </a:r>
            <a:r>
              <a:rPr lang="en-US" sz="2000" dirty="0"/>
              <a:t> provided by python collections.</a:t>
            </a:r>
          </a:p>
          <a:p>
            <a:r>
              <a:rPr lang="en-US" sz="2000" dirty="0"/>
              <a:t>We define the structure of the named tuples in line 4</a:t>
            </a:r>
          </a:p>
          <a:p>
            <a:r>
              <a:rPr lang="en-US" sz="2000" dirty="0"/>
              <a:t>We initialize the boxes and add them to the list called as Boxes in lines 7-20.</a:t>
            </a:r>
          </a:p>
          <a:p>
            <a:r>
              <a:rPr lang="en-US" sz="2000" dirty="0"/>
              <a:t>We define three variables to count the number of boxes stored in the list.</a:t>
            </a:r>
          </a:p>
          <a:p>
            <a:r>
              <a:rPr lang="en-US" sz="2000" dirty="0"/>
              <a:t>We use a for loop and conditionals to identify the boxes by color. </a:t>
            </a:r>
          </a:p>
          <a:p>
            <a:r>
              <a:rPr lang="en-US" sz="2000" dirty="0"/>
              <a:t>We finally print the number of boxes of different colors in lines 35-37.</a:t>
            </a:r>
            <a:endParaRPr lang="en-IN" sz="2000" dirty="0"/>
          </a:p>
        </p:txBody>
      </p:sp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D9CC3407-F3AF-4C25-8AC1-1979F0D9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5344357" cy="68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10C2-5CF8-4FEA-B9A2-E5BE8397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Statements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21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2578-9916-4C63-9CE7-A62C828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Logical operators from mathematics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614-8A46-48E2-A9F8-6E99111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1642369"/>
            <a:ext cx="9266808" cy="38016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EQUALS</a:t>
            </a:r>
          </a:p>
          <a:p>
            <a:pPr lvl="1"/>
            <a:r>
              <a:rPr lang="en-US" dirty="0"/>
              <a:t>a == b</a:t>
            </a:r>
          </a:p>
          <a:p>
            <a:r>
              <a:rPr lang="en-US" dirty="0"/>
              <a:t>NOT EQUALS</a:t>
            </a:r>
          </a:p>
          <a:p>
            <a:pPr lvl="1"/>
            <a:r>
              <a:rPr lang="en-US" dirty="0"/>
              <a:t>a != b</a:t>
            </a:r>
          </a:p>
          <a:p>
            <a:r>
              <a:rPr lang="en-US" dirty="0"/>
              <a:t>LESS THAN</a:t>
            </a:r>
          </a:p>
          <a:p>
            <a:pPr lvl="1"/>
            <a:r>
              <a:rPr lang="en-US" dirty="0"/>
              <a:t>a &lt; b</a:t>
            </a:r>
          </a:p>
          <a:p>
            <a:r>
              <a:rPr lang="en-US" dirty="0"/>
              <a:t>LESS THAN OR EQUALS</a:t>
            </a:r>
          </a:p>
          <a:p>
            <a:pPr lvl="1"/>
            <a:r>
              <a:rPr lang="en-US" dirty="0"/>
              <a:t>a &lt;= b</a:t>
            </a:r>
          </a:p>
          <a:p>
            <a:r>
              <a:rPr lang="en-US" dirty="0"/>
              <a:t>GREATER THAN</a:t>
            </a:r>
          </a:p>
          <a:p>
            <a:pPr lvl="1"/>
            <a:r>
              <a:rPr lang="en-US" dirty="0"/>
              <a:t>a &gt; b</a:t>
            </a:r>
          </a:p>
          <a:p>
            <a:r>
              <a:rPr lang="en-US" dirty="0"/>
              <a:t>GREATER THAN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5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1CD8-3E97-4B4D-96AD-898AB81C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41" y="326268"/>
            <a:ext cx="4200632" cy="27986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60BD18-2FBC-4159-9DF7-8072885E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6908307" cy="1143000"/>
          </a:xfrm>
        </p:spPr>
        <p:txBody>
          <a:bodyPr/>
          <a:lstStyle/>
          <a:p>
            <a:r>
              <a:rPr lang="en-US" b="1" dirty="0"/>
              <a:t>Use case: Sort the boxes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F87CB3-004A-444D-B174-B2ED2C58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6908307" cy="4525963"/>
          </a:xfrm>
        </p:spPr>
        <p:txBody>
          <a:bodyPr/>
          <a:lstStyle/>
          <a:p>
            <a:r>
              <a:rPr lang="en-US" dirty="0"/>
              <a:t>Suppose we have some boxes of different colors and weights</a:t>
            </a:r>
          </a:p>
          <a:p>
            <a:r>
              <a:rPr lang="en-US" dirty="0"/>
              <a:t>We want to identify and sort these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41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2B0-7A87-447C-8E01-CED8B6CE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4AC4-057F-4064-B575-66EAA915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logical operators can be used in several ways </a:t>
            </a:r>
          </a:p>
          <a:p>
            <a:pPr lvl="1"/>
            <a:r>
              <a:rPr lang="en-US" dirty="0"/>
              <a:t>Most commonly they are used in </a:t>
            </a:r>
            <a:r>
              <a:rPr lang="en-US" b="1" u="sng" dirty="0"/>
              <a:t>conditional statements </a:t>
            </a:r>
            <a:r>
              <a:rPr lang="en-US" dirty="0"/>
              <a:t>and </a:t>
            </a:r>
            <a:r>
              <a:rPr lang="en-US" b="1" u="sng" dirty="0"/>
              <a:t>loops.</a:t>
            </a:r>
          </a:p>
          <a:p>
            <a:r>
              <a:rPr lang="en-US" i="1" dirty="0"/>
              <a:t>Examples: In English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greater than 10kg  </a:t>
            </a:r>
          </a:p>
          <a:p>
            <a:pPr lvl="2"/>
            <a:r>
              <a:rPr lang="en-US" i="1" dirty="0"/>
              <a:t>Then Do something…….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(color of box is blue </a:t>
            </a:r>
            <a:r>
              <a:rPr lang="en-US" b="1" i="1" dirty="0"/>
              <a:t>OR</a:t>
            </a:r>
            <a:r>
              <a:rPr lang="en-US" i="1" dirty="0"/>
              <a:t> weight of box is less than 50kg) </a:t>
            </a:r>
            <a:r>
              <a:rPr lang="en-US" b="1" i="1" dirty="0"/>
              <a:t>AND </a:t>
            </a:r>
            <a:r>
              <a:rPr lang="en-US" i="1" dirty="0"/>
              <a:t>(color of box is red </a:t>
            </a:r>
            <a:r>
              <a:rPr lang="en-US" b="1" i="1" dirty="0"/>
              <a:t>OR</a:t>
            </a:r>
            <a:r>
              <a:rPr lang="en-US" i="1" dirty="0"/>
              <a:t> weight of box is less than-equals to 10kg)</a:t>
            </a:r>
          </a:p>
          <a:p>
            <a:pPr lvl="2"/>
            <a:r>
              <a:rPr lang="en-US" i="1" dirty="0"/>
              <a:t>Then Do something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A188-0BD6-4B19-A107-4A4E75C9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E7B0-57D4-47FE-B723-6B1E3E50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less than-equal to 10kg 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 if </a:t>
            </a:r>
            <a:r>
              <a:rPr lang="en-US" i="1" dirty="0"/>
              <a:t>color of a box is blue </a:t>
            </a:r>
            <a:r>
              <a:rPr lang="en-US" b="1" i="1" dirty="0"/>
              <a:t>AND </a:t>
            </a:r>
            <a:r>
              <a:rPr lang="en-US" i="1" dirty="0"/>
              <a:t>weight of box is greater than 10kg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</a:t>
            </a:r>
          </a:p>
          <a:p>
            <a:pPr lvl="2"/>
            <a:r>
              <a:rPr lang="en-US" i="1" dirty="0"/>
              <a:t>Then do something…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33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2F32-F541-4367-B5A0-B951552E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1626"/>
            <a:ext cx="12191999" cy="1143000"/>
          </a:xfrm>
        </p:spPr>
        <p:txBody>
          <a:bodyPr>
            <a:normAutofit/>
          </a:bodyPr>
          <a:lstStyle/>
          <a:p>
            <a:r>
              <a:rPr lang="en-US" b="1" dirty="0"/>
              <a:t>Logical conditionals in Python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1772-1E2E-4CE4-AE7C-3016DC61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183" y="2068461"/>
            <a:ext cx="5341290" cy="4076160"/>
          </a:xfrm>
        </p:spPr>
        <p:txBody>
          <a:bodyPr/>
          <a:lstStyle/>
          <a:p>
            <a:r>
              <a:rPr lang="en-US" sz="2800" dirty="0"/>
              <a:t>In the code we are defining two variables color and weight.</a:t>
            </a:r>
          </a:p>
          <a:p>
            <a:r>
              <a:rPr lang="en-US" sz="2800" dirty="0"/>
              <a:t>Both have been assigned some values (lines 2-3).</a:t>
            </a:r>
          </a:p>
          <a:p>
            <a:r>
              <a:rPr lang="en-US" sz="2800" dirty="0"/>
              <a:t>Conditional statements have been used in lines 5-10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5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75EFEA14-EA66-45DF-BC9E-46E57A37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DAB-5CC8-416F-9C34-68F47AB7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 from the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459-2561-4EAA-A333-02DB221B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78" y="1486271"/>
            <a:ext cx="53251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O1: We can observe that python works on indentations (</a:t>
            </a:r>
            <a:r>
              <a:rPr lang="en-US" sz="2400" b="1" i="1" dirty="0"/>
              <a:t>no use of brackets</a:t>
            </a:r>
            <a:r>
              <a:rPr lang="en-US" sz="2400" dirty="0"/>
              <a:t>) after if, </a:t>
            </a:r>
            <a:r>
              <a:rPr lang="en-US" sz="2400" dirty="0" err="1"/>
              <a:t>elif</a:t>
            </a:r>
            <a:r>
              <a:rPr lang="en-US" sz="2400" dirty="0"/>
              <a:t> and else statements.</a:t>
            </a:r>
          </a:p>
          <a:p>
            <a:r>
              <a:rPr lang="en-US" sz="2400" dirty="0"/>
              <a:t>O2: The logical operators used inside if and </a:t>
            </a:r>
            <a:r>
              <a:rPr lang="en-US" sz="2400" dirty="0" err="1"/>
              <a:t>elif</a:t>
            </a:r>
            <a:r>
              <a:rPr lang="en-US" sz="2400" dirty="0"/>
              <a:t> are returning </a:t>
            </a:r>
            <a:r>
              <a:rPr lang="en-US" sz="2400" b="1" i="1" dirty="0"/>
              <a:t>Boolean </a:t>
            </a:r>
            <a:r>
              <a:rPr lang="en-US" sz="2400" dirty="0"/>
              <a:t>(true or false) values.</a:t>
            </a:r>
          </a:p>
          <a:p>
            <a:r>
              <a:rPr lang="en-IN" sz="2400" dirty="0"/>
              <a:t>O3: logical “and” actually creates a </a:t>
            </a:r>
            <a:r>
              <a:rPr lang="en-IN" sz="2400" b="1" i="1" dirty="0"/>
              <a:t>very strict </a:t>
            </a:r>
            <a:r>
              <a:rPr lang="en-IN" sz="2400" dirty="0"/>
              <a:t>condition</a:t>
            </a:r>
          </a:p>
          <a:p>
            <a:pPr lvl="1"/>
            <a:r>
              <a:rPr lang="en-IN" sz="2000" dirty="0"/>
              <a:t>O3.1: Suppose we assign </a:t>
            </a:r>
            <a:r>
              <a:rPr lang="en-IN" sz="2000" b="1" dirty="0"/>
              <a:t>color</a:t>
            </a:r>
            <a:r>
              <a:rPr lang="en-IN" sz="2000" dirty="0"/>
              <a:t> value as Red but </a:t>
            </a:r>
            <a:r>
              <a:rPr lang="en-IN" sz="2000" b="1" dirty="0"/>
              <a:t>weight</a:t>
            </a:r>
            <a:r>
              <a:rPr lang="en-IN" sz="2000" dirty="0"/>
              <a:t> is assigned as 11</a:t>
            </a:r>
          </a:p>
          <a:p>
            <a:pPr lvl="1"/>
            <a:r>
              <a:rPr lang="en-IN" sz="2000" dirty="0"/>
              <a:t>Then the if and </a:t>
            </a:r>
            <a:r>
              <a:rPr lang="en-IN" sz="2000" dirty="0" err="1"/>
              <a:t>elif</a:t>
            </a:r>
            <a:r>
              <a:rPr lang="en-IN" sz="2000" dirty="0"/>
              <a:t> conditions </a:t>
            </a:r>
            <a:r>
              <a:rPr lang="en-IN" sz="2000" b="1" i="1" dirty="0"/>
              <a:t>will not be executed.</a:t>
            </a:r>
          </a:p>
          <a:p>
            <a:pPr lvl="1"/>
            <a:r>
              <a:rPr lang="en-IN" sz="2000" dirty="0"/>
              <a:t>Only else condition will be true in this scenario.</a:t>
            </a:r>
          </a:p>
        </p:txBody>
      </p:sp>
      <p:pic>
        <p:nvPicPr>
          <p:cNvPr id="4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8CB755AF-17BE-412A-9DC8-BD20B21B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6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244</TotalTime>
  <Words>1112</Words>
  <Application>Microsoft Office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Lato</vt:lpstr>
      <vt:lpstr>Theme1</vt:lpstr>
      <vt:lpstr>1_Office Theme</vt:lpstr>
      <vt:lpstr>PowerPoint Presentation</vt:lpstr>
      <vt:lpstr>Agenda Day 2 second hour</vt:lpstr>
      <vt:lpstr>Conditional Statements</vt:lpstr>
      <vt:lpstr>Logical operators from mathematics</vt:lpstr>
      <vt:lpstr>Use case: Sort the boxes</vt:lpstr>
      <vt:lpstr>Use of logical conditions</vt:lpstr>
      <vt:lpstr>Use of logical conditions</vt:lpstr>
      <vt:lpstr>Logical conditionals in Python</vt:lpstr>
      <vt:lpstr>Observations from the code</vt:lpstr>
      <vt:lpstr>Another way to write the conditional statements</vt:lpstr>
      <vt:lpstr>Shorthand notations for conditionals</vt:lpstr>
      <vt:lpstr>Nested conditional statements</vt:lpstr>
      <vt:lpstr>Exercise 1</vt:lpstr>
      <vt:lpstr>Solution 1</vt:lpstr>
      <vt:lpstr>Loops</vt:lpstr>
      <vt:lpstr>Loops in Python</vt:lpstr>
      <vt:lpstr>Loop examples</vt:lpstr>
      <vt:lpstr>Loop examples</vt:lpstr>
      <vt:lpstr>FOR LOOP</vt:lpstr>
      <vt:lpstr>WHILE LOOP</vt:lpstr>
      <vt:lpstr>Useful statements in a For loop</vt:lpstr>
      <vt:lpstr>Useful statements in a For loop</vt:lpstr>
      <vt:lpstr>Some other useful statements</vt:lpstr>
      <vt:lpstr>Program development</vt:lpstr>
      <vt:lpstr>Sorting the Boxes: Program</vt:lpstr>
      <vt:lpstr>Data structure</vt:lpstr>
      <vt:lpstr>Approach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114</cp:revision>
  <dcterms:created xsi:type="dcterms:W3CDTF">2022-02-19T08:54:39Z</dcterms:created>
  <dcterms:modified xsi:type="dcterms:W3CDTF">2022-03-22T10:17:47Z</dcterms:modified>
</cp:coreProperties>
</file>